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80" r:id="rId5"/>
    <p:sldId id="269" r:id="rId6"/>
    <p:sldId id="281" r:id="rId7"/>
    <p:sldId id="282" r:id="rId8"/>
    <p:sldId id="268" r:id="rId9"/>
    <p:sldId id="276" r:id="rId10"/>
    <p:sldId id="277" r:id="rId11"/>
    <p:sldId id="272" r:id="rId12"/>
    <p:sldId id="278" r:id="rId13"/>
    <p:sldId id="274" r:id="rId14"/>
    <p:sldId id="279" r:id="rId15"/>
    <p:sldId id="275" r:id="rId16"/>
    <p:sldId id="270" r:id="rId17"/>
    <p:sldId id="260" r:id="rId18"/>
    <p:sldId id="261" r:id="rId19"/>
    <p:sldId id="262" r:id="rId20"/>
    <p:sldId id="264" r:id="rId21"/>
    <p:sldId id="283" r:id="rId2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78120-AF5C-4063-95CA-61F3EF839A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5062-BF87-4536-9EC3-C05D5B3C33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000" y="360000"/>
            <a:ext cx="3636197" cy="646331"/>
            <a:chOff x="2609683" y="1143308"/>
            <a:chExt cx="3636197" cy="646331"/>
          </a:xfrm>
        </p:grpSpPr>
        <p:pic>
          <p:nvPicPr>
            <p:cNvPr id="8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491880" y="1143308"/>
              <a:ext cx="275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首页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主页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00" y="3826800"/>
            <a:ext cx="1197866" cy="119786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0000" y="360000"/>
            <a:ext cx="3636197" cy="646331"/>
            <a:chOff x="2609683" y="1143308"/>
            <a:chExt cx="3636197" cy="646331"/>
          </a:xfrm>
        </p:grpSpPr>
        <p:pic>
          <p:nvPicPr>
            <p:cNvPr id="10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491880" y="1143308"/>
              <a:ext cx="275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首页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借书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0000" y="360000"/>
            <a:ext cx="4284007" cy="646331"/>
            <a:chOff x="2609683" y="1143308"/>
            <a:chExt cx="4284007" cy="646331"/>
          </a:xfrm>
        </p:grpSpPr>
        <p:pic>
          <p:nvPicPr>
            <p:cNvPr id="14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3491879" y="1143308"/>
              <a:ext cx="3401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首页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中公益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0000" y="360000"/>
            <a:ext cx="4428024" cy="646331"/>
            <a:chOff x="2609683" y="1143308"/>
            <a:chExt cx="4428024" cy="646331"/>
          </a:xfrm>
        </p:grpSpPr>
        <p:pic>
          <p:nvPicPr>
            <p:cNvPr id="17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491879" y="1143308"/>
              <a:ext cx="3545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首页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卖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/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捐书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0000" y="360000"/>
            <a:ext cx="4284007" cy="646331"/>
            <a:chOff x="2609683" y="1143308"/>
            <a:chExt cx="4284007" cy="646331"/>
          </a:xfrm>
        </p:grpSpPr>
        <p:pic>
          <p:nvPicPr>
            <p:cNvPr id="20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491879" y="1143308"/>
              <a:ext cx="3401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首页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书中好书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60000" y="360000"/>
            <a:ext cx="4284007" cy="646331"/>
            <a:chOff x="2609683" y="1143308"/>
            <a:chExt cx="4284007" cy="646331"/>
          </a:xfrm>
        </p:grpSpPr>
        <p:pic>
          <p:nvPicPr>
            <p:cNvPr id="23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3491879" y="1143308"/>
              <a:ext cx="3401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首页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中市场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60000" y="360000"/>
            <a:ext cx="4284007" cy="646331"/>
            <a:chOff x="2609683" y="1143308"/>
            <a:chExt cx="4284007" cy="646331"/>
          </a:xfrm>
        </p:grpSpPr>
        <p:pic>
          <p:nvPicPr>
            <p:cNvPr id="26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3491879" y="1143308"/>
              <a:ext cx="3401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首页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通知公告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0000" y="360000"/>
            <a:ext cx="4284007" cy="646331"/>
            <a:chOff x="2609683" y="1143308"/>
            <a:chExt cx="4284007" cy="646331"/>
          </a:xfrm>
        </p:grpSpPr>
        <p:pic>
          <p:nvPicPr>
            <p:cNvPr id="29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491879" y="1143308"/>
              <a:ext cx="3401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首页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联系我们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25" y="1347614"/>
            <a:ext cx="6127951" cy="28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86" y="1347614"/>
            <a:ext cx="5917428" cy="288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9" y="1347614"/>
            <a:ext cx="7713881" cy="28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80" y="1347614"/>
            <a:ext cx="5076837" cy="288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8" y="1347614"/>
            <a:ext cx="5760000" cy="2880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6" y="1347614"/>
            <a:ext cx="7634823" cy="288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6" y="1347614"/>
            <a:ext cx="6098551" cy="28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90" y="1347614"/>
            <a:ext cx="6105221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09682" y="1175722"/>
            <a:ext cx="5724636" cy="2305862"/>
            <a:chOff x="1709682" y="1175722"/>
            <a:chExt cx="5724636" cy="2305862"/>
          </a:xfrm>
        </p:grpSpPr>
        <p:sp>
          <p:nvSpPr>
            <p:cNvPr id="4" name="TextBox 3"/>
            <p:cNvSpPr txBox="1"/>
            <p:nvPr/>
          </p:nvSpPr>
          <p:spPr>
            <a:xfrm>
              <a:off x="1709682" y="2373588"/>
              <a:ext cx="572463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prstClr val="black"/>
                  </a:solidFill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</a:t>
              </a:r>
              <a:r>
                <a:rPr lang="zh-CN" altLang="en-US" sz="6600" b="1" dirty="0" smtClean="0">
                  <a:solidFill>
                    <a:prstClr val="black"/>
                  </a:solidFill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中市场界面</a:t>
              </a:r>
              <a:endParaRPr lang="zh-CN" altLang="en-US" sz="6600" b="1" dirty="0">
                <a:solidFill>
                  <a:prstClr val="black"/>
                </a:solidFill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067" y="1175722"/>
              <a:ext cx="1197866" cy="11978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000" y="360000"/>
            <a:ext cx="4644048" cy="646331"/>
            <a:chOff x="2609683" y="1143308"/>
            <a:chExt cx="4644048" cy="646331"/>
          </a:xfrm>
        </p:grpSpPr>
        <p:pic>
          <p:nvPicPr>
            <p:cNvPr id="8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491879" y="1143308"/>
              <a:ext cx="3761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书中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市场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主页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00" y="3826800"/>
            <a:ext cx="1197866" cy="119786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0000" y="360000"/>
            <a:ext cx="5220112" cy="646331"/>
            <a:chOff x="2609683" y="1143308"/>
            <a:chExt cx="5220112" cy="646331"/>
          </a:xfrm>
        </p:grpSpPr>
        <p:pic>
          <p:nvPicPr>
            <p:cNvPr id="10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491879" y="1143308"/>
              <a:ext cx="4337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书中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市场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中市场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0000" y="354269"/>
            <a:ext cx="5220112" cy="646331"/>
            <a:chOff x="2609683" y="1137577"/>
            <a:chExt cx="5220112" cy="646331"/>
          </a:xfrm>
        </p:grpSpPr>
        <p:pic>
          <p:nvPicPr>
            <p:cNvPr id="14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3491879" y="1137577"/>
              <a:ext cx="4337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书中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市场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联系我们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0000" y="354270"/>
            <a:ext cx="5436136" cy="646331"/>
            <a:chOff x="2609683" y="1137578"/>
            <a:chExt cx="5436136" cy="646331"/>
          </a:xfrm>
        </p:grpSpPr>
        <p:pic>
          <p:nvPicPr>
            <p:cNvPr id="17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491879" y="1137578"/>
              <a:ext cx="45539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书中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市场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·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注册</a:t>
              </a:r>
              <a:r>
                <a:rPr lang="en-US" altLang="zh-CN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/</a:t>
              </a:r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登录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16" y="1203918"/>
            <a:ext cx="6094568" cy="288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61" y="1209648"/>
            <a:ext cx="5485278" cy="288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16" y="1203918"/>
            <a:ext cx="6105221" cy="28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06" y="1209648"/>
            <a:ext cx="6057000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91780" y="1175722"/>
            <a:ext cx="3960440" cy="2260124"/>
            <a:chOff x="2591780" y="1175722"/>
            <a:chExt cx="3960440" cy="2260124"/>
          </a:xfrm>
        </p:grpSpPr>
        <p:sp>
          <p:nvSpPr>
            <p:cNvPr id="4" name="TextBox 3"/>
            <p:cNvSpPr txBox="1"/>
            <p:nvPr/>
          </p:nvSpPr>
          <p:spPr>
            <a:xfrm>
              <a:off x="2591780" y="2327850"/>
              <a:ext cx="39604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 smtClean="0">
                  <a:solidFill>
                    <a:prstClr val="black"/>
                  </a:solidFill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登录界面</a:t>
              </a:r>
              <a:endParaRPr lang="zh-CN" altLang="en-US" sz="6600" b="1" dirty="0">
                <a:solidFill>
                  <a:prstClr val="black"/>
                </a:solidFill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067" y="1175722"/>
              <a:ext cx="1197866" cy="11978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000" y="360000"/>
            <a:ext cx="3636197" cy="646331"/>
            <a:chOff x="2609683" y="1143308"/>
            <a:chExt cx="3636197" cy="646331"/>
          </a:xfrm>
        </p:grpSpPr>
        <p:pic>
          <p:nvPicPr>
            <p:cNvPr id="8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491880" y="1143308"/>
              <a:ext cx="275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登录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00" y="3826800"/>
            <a:ext cx="1197866" cy="11978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00" y="1347934"/>
            <a:ext cx="6057000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91780" y="1175722"/>
            <a:ext cx="3960440" cy="2260124"/>
            <a:chOff x="2591780" y="1175722"/>
            <a:chExt cx="3960440" cy="2260124"/>
          </a:xfrm>
        </p:grpSpPr>
        <p:sp>
          <p:nvSpPr>
            <p:cNvPr id="4" name="TextBox 3"/>
            <p:cNvSpPr txBox="1"/>
            <p:nvPr/>
          </p:nvSpPr>
          <p:spPr>
            <a:xfrm>
              <a:off x="2591780" y="2327850"/>
              <a:ext cx="39604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技术含量</a:t>
              </a:r>
              <a:endParaRPr lang="zh-CN" altLang="en-US" sz="6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067" y="1175722"/>
              <a:ext cx="1197866" cy="11978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762853" y="2095373"/>
            <a:ext cx="3636197" cy="646331"/>
            <a:chOff x="2609683" y="1880262"/>
            <a:chExt cx="3636197" cy="646331"/>
          </a:xfrm>
        </p:grpSpPr>
        <p:pic>
          <p:nvPicPr>
            <p:cNvPr id="2053" name="Picture 5" descr="C:\Users\Administrator\Desktop\web开发\ft5_30_fitness\ft5_30_fitness\images\ico-2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936513"/>
              <a:ext cx="539863" cy="53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491880" y="1880262"/>
              <a:ext cx="275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用户体验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762853" y="1358419"/>
            <a:ext cx="3636197" cy="646331"/>
            <a:chOff x="2609683" y="1143308"/>
            <a:chExt cx="3636197" cy="646331"/>
          </a:xfrm>
        </p:grpSpPr>
        <p:pic>
          <p:nvPicPr>
            <p:cNvPr id="2052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491880" y="1143308"/>
              <a:ext cx="275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界面美观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762853" y="2955236"/>
            <a:ext cx="3636197" cy="646331"/>
            <a:chOff x="2609683" y="3354170"/>
            <a:chExt cx="3636197" cy="646331"/>
          </a:xfrm>
        </p:grpSpPr>
        <p:pic>
          <p:nvPicPr>
            <p:cNvPr id="2050" name="Picture 2" descr="C:\Users\Administrator\Desktop\web开发\ft5_30_fitness\ft5_30_fitness\images\ico-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09683" y="3407404"/>
              <a:ext cx="539863" cy="539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491880" y="3354170"/>
              <a:ext cx="275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代码维护性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000" y="360000"/>
            <a:ext cx="3636197" cy="646331"/>
            <a:chOff x="2609683" y="1143308"/>
            <a:chExt cx="3636197" cy="646331"/>
          </a:xfrm>
        </p:grpSpPr>
        <p:pic>
          <p:nvPicPr>
            <p:cNvPr id="8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491880" y="1143308"/>
              <a:ext cx="275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界面美观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00" y="3826800"/>
            <a:ext cx="1197866" cy="11978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00716" y="4101009"/>
            <a:ext cx="394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kern="100" dirty="0" smtClean="0">
                <a:solidFill>
                  <a:prstClr val="black"/>
                </a:solidFill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rPr>
              <a:t>界面整体风格为书香古风，界面清爽</a:t>
            </a:r>
            <a:endParaRPr lang="zh-CN" altLang="en-US" kern="100" dirty="0">
              <a:solidFill>
                <a:prstClr val="black"/>
              </a:solidFill>
              <a:latin typeface="方正硬笔楷书简体" panose="03000509000000000000" pitchFamily="65" charset="-122"/>
              <a:ea typeface="方正硬笔楷书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25" y="1275926"/>
            <a:ext cx="6127951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0000" y="360000"/>
            <a:ext cx="3636197" cy="646331"/>
            <a:chOff x="2609683" y="1880262"/>
            <a:chExt cx="3636197" cy="646331"/>
          </a:xfrm>
        </p:grpSpPr>
        <p:pic>
          <p:nvPicPr>
            <p:cNvPr id="5" name="Picture 5" descr="C:\Users\Administrator\Desktop\web开发\ft5_30_fitness\ft5_30_fitness\images\ico-2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936513"/>
              <a:ext cx="539863" cy="53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91880" y="1880262"/>
              <a:ext cx="275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用户体验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00" y="3826800"/>
            <a:ext cx="1197866" cy="119786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60208" y="4187864"/>
            <a:ext cx="3023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功能较为齐全，界面友好</a:t>
            </a:r>
            <a:endParaRPr lang="zh-CN" altLang="en-US" sz="2000" b="1" dirty="0"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61" y="1149247"/>
            <a:ext cx="6109679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0000" y="360000"/>
            <a:ext cx="3636197" cy="646331"/>
            <a:chOff x="2609683" y="3354170"/>
            <a:chExt cx="3636197" cy="646331"/>
          </a:xfrm>
        </p:grpSpPr>
        <p:pic>
          <p:nvPicPr>
            <p:cNvPr id="5" name="Picture 2" descr="C:\Users\Administrator\Desktop\web开发\ft5_30_fitness\ft5_30_fitness\images\ico-3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09683" y="3407404"/>
              <a:ext cx="539863" cy="539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91880" y="3354170"/>
              <a:ext cx="275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代码维护性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00" y="3826800"/>
            <a:ext cx="1197866" cy="119786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0000" y="1006331"/>
            <a:ext cx="4572000" cy="3698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◎</a:t>
            </a:r>
            <a:r>
              <a:rPr lang="zh-CN" altLang="en-US" sz="2000" b="1" dirty="0" smtClean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代码</a:t>
            </a:r>
            <a:r>
              <a:rPr lang="zh-CN" altLang="en-US" sz="20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易读性　　　</a:t>
            </a:r>
            <a:endParaRPr lang="zh-CN" altLang="en-US" sz="2000" b="1" dirty="0"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　　　代码可读性较好</a:t>
            </a:r>
            <a:endParaRPr lang="zh-CN" altLang="en-US" sz="2000" b="1" dirty="0"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◎</a:t>
            </a:r>
            <a:r>
              <a:rPr lang="zh-CN" altLang="en-US" sz="2000" b="1" dirty="0" smtClean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代码</a:t>
            </a:r>
            <a:r>
              <a:rPr lang="zh-CN" altLang="en-US" sz="20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规范性　　　</a:t>
            </a:r>
            <a:endParaRPr lang="zh-CN" altLang="en-US" sz="2000" b="1" dirty="0"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　　　代码编码风格统一，比较规范</a:t>
            </a:r>
            <a:endParaRPr lang="zh-CN" altLang="en-US" sz="2000" b="1" dirty="0"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◎文档</a:t>
            </a:r>
            <a:r>
              <a:rPr lang="zh-CN" altLang="en-US" sz="20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规范性　　　　</a:t>
            </a:r>
            <a:endParaRPr lang="zh-CN" altLang="en-US" sz="2000" b="1" dirty="0"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　　　文档整体较为规范</a:t>
            </a:r>
            <a:endParaRPr lang="zh-CN" altLang="en-US" sz="2000" b="1" dirty="0"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8440" t="737" r="65513" b="30705"/>
          <a:stretch>
            <a:fillRect/>
          </a:stretch>
        </p:blipFill>
        <p:spPr>
          <a:xfrm>
            <a:off x="4693923" y="1218969"/>
            <a:ext cx="2520280" cy="32058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b="2735"/>
          <a:stretch>
            <a:fillRect/>
          </a:stretch>
        </p:blipFill>
        <p:spPr>
          <a:xfrm>
            <a:off x="6976126" y="1220334"/>
            <a:ext cx="1990476" cy="3223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91780" y="1175722"/>
            <a:ext cx="3960440" cy="2260124"/>
            <a:chOff x="2591780" y="1175722"/>
            <a:chExt cx="3960440" cy="2260124"/>
          </a:xfrm>
        </p:grpSpPr>
        <p:sp>
          <p:nvSpPr>
            <p:cNvPr id="4" name="TextBox 3"/>
            <p:cNvSpPr txBox="1"/>
            <p:nvPr/>
          </p:nvSpPr>
          <p:spPr>
            <a:xfrm>
              <a:off x="2591780" y="2327850"/>
              <a:ext cx="39604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团队简介</a:t>
              </a:r>
              <a:endParaRPr lang="zh-CN" altLang="en-US" sz="6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067" y="1175722"/>
              <a:ext cx="1197866" cy="11978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91780" y="1175722"/>
            <a:ext cx="3960440" cy="2260124"/>
            <a:chOff x="2591780" y="1175722"/>
            <a:chExt cx="3960440" cy="2260124"/>
          </a:xfrm>
        </p:grpSpPr>
        <p:sp>
          <p:nvSpPr>
            <p:cNvPr id="4" name="TextBox 3"/>
            <p:cNvSpPr txBox="1"/>
            <p:nvPr/>
          </p:nvSpPr>
          <p:spPr>
            <a:xfrm>
              <a:off x="2591780" y="2327850"/>
              <a:ext cx="39604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 smtClean="0">
                  <a:solidFill>
                    <a:prstClr val="black"/>
                  </a:solidFill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谢谢大家</a:t>
              </a:r>
              <a:endParaRPr lang="zh-CN" altLang="en-US" sz="6600" b="1" dirty="0">
                <a:solidFill>
                  <a:prstClr val="black"/>
                </a:solidFill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067" y="1175722"/>
              <a:ext cx="1197866" cy="11978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000" y="360000"/>
            <a:ext cx="3636197" cy="646331"/>
            <a:chOff x="2609683" y="1143308"/>
            <a:chExt cx="3636197" cy="646331"/>
          </a:xfrm>
        </p:grpSpPr>
        <p:pic>
          <p:nvPicPr>
            <p:cNvPr id="8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491880" y="1143308"/>
              <a:ext cx="275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prstClr val="black"/>
                  </a:solidFill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团队简介</a:t>
              </a:r>
              <a:endParaRPr lang="zh-CN" altLang="en-US" sz="3600" b="1" dirty="0">
                <a:solidFill>
                  <a:prstClr val="black"/>
                </a:solidFill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00" y="3826800"/>
            <a:ext cx="1197866" cy="1197866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92100" y="1347614"/>
            <a:ext cx="3375844" cy="2957278"/>
            <a:chOff x="899863" y="1006331"/>
            <a:chExt cx="3375844" cy="2957278"/>
          </a:xfrm>
        </p:grpSpPr>
        <p:sp>
          <p:nvSpPr>
            <p:cNvPr id="3" name="矩形 2"/>
            <p:cNvSpPr/>
            <p:nvPr/>
          </p:nvSpPr>
          <p:spPr>
            <a:xfrm>
              <a:off x="899863" y="2639834"/>
              <a:ext cx="13498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kern="100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  <a:cs typeface="Times New Roman" panose="02020603050405020304" pitchFamily="18" charset="0"/>
                </a:rPr>
                <a:t>黄金</a:t>
              </a:r>
              <a:r>
                <a:rPr lang="zh-CN" altLang="en-US" kern="100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  <a:cs typeface="Times New Roman" panose="02020603050405020304" pitchFamily="18" charset="0"/>
                </a:rPr>
                <a:t>屋团队</a:t>
              </a:r>
              <a:endParaRPr lang="zh-CN" altLang="en-US" sz="1400" kern="100" dirty="0"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左大括号 9"/>
            <p:cNvSpPr/>
            <p:nvPr/>
          </p:nvSpPr>
          <p:spPr>
            <a:xfrm>
              <a:off x="2249759" y="1870057"/>
              <a:ext cx="188739" cy="1908886"/>
            </a:xfrm>
            <a:prstGeom prst="leftBrace">
              <a:avLst/>
            </a:prstGeom>
            <a:noFill/>
            <a:ln w="28575">
              <a:solidFill>
                <a:srgbClr val="1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438498" y="1685391"/>
              <a:ext cx="7611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kern="100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  <a:cs typeface="Times New Roman" panose="02020603050405020304" pitchFamily="18" charset="0"/>
                </a:rPr>
                <a:t>成员</a:t>
              </a:r>
              <a:endParaRPr lang="zh-CN" altLang="en-US" sz="1400" kern="100" dirty="0"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476117" y="3594277"/>
              <a:ext cx="6986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kern="100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  <a:cs typeface="Times New Roman" panose="02020603050405020304" pitchFamily="18" charset="0"/>
                </a:rPr>
                <a:t>导师</a:t>
              </a:r>
              <a:endParaRPr lang="zh-CN" altLang="en-US" sz="1400" kern="100" dirty="0"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左大括号 13"/>
            <p:cNvSpPr/>
            <p:nvPr/>
          </p:nvSpPr>
          <p:spPr>
            <a:xfrm>
              <a:off x="3262352" y="1138325"/>
              <a:ext cx="252160" cy="1463463"/>
            </a:xfrm>
            <a:prstGeom prst="leftBrace">
              <a:avLst/>
            </a:prstGeom>
            <a:noFill/>
            <a:ln w="28575">
              <a:solidFill>
                <a:srgbClr val="1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14512" y="1006331"/>
              <a:ext cx="7611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kern="100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  <a:cs typeface="Times New Roman" panose="02020603050405020304" pitchFamily="18" charset="0"/>
                </a:rPr>
                <a:t>张祉凝</a:t>
              </a:r>
              <a:endParaRPr lang="zh-CN" altLang="en-US" sz="1400" kern="100" dirty="0"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14511" y="2447899"/>
              <a:ext cx="7611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kern="100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  <a:cs typeface="Times New Roman" panose="02020603050405020304" pitchFamily="18" charset="0"/>
                </a:rPr>
                <a:t>熊莎莎</a:t>
              </a:r>
              <a:endParaRPr lang="zh-CN" altLang="en-US" sz="1400" kern="100" dirty="0"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514511" y="3625054"/>
              <a:ext cx="7611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kern="100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  <a:cs typeface="Times New Roman" panose="02020603050405020304" pitchFamily="18" charset="0"/>
                </a:rPr>
                <a:t>王志锋</a:t>
              </a:r>
              <a:endParaRPr lang="zh-CN" altLang="en-US" sz="1400" kern="100" dirty="0"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连接符 17"/>
            <p:cNvCxnSpPr>
              <a:stCxn id="12" idx="3"/>
              <a:endCxn id="17" idx="1"/>
            </p:cNvCxnSpPr>
            <p:nvPr/>
          </p:nvCxnSpPr>
          <p:spPr>
            <a:xfrm>
              <a:off x="3174795" y="3778943"/>
              <a:ext cx="33971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4579335" y="1263407"/>
            <a:ext cx="330503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4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◎</a:t>
            </a:r>
            <a:r>
              <a:rPr lang="zh-CN" altLang="en-US" sz="1400" kern="100" dirty="0" smtClean="0"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rPr>
              <a:t>黄金</a:t>
            </a:r>
            <a:r>
              <a:rPr lang="zh-CN" altLang="en-US" sz="1400" kern="100" dirty="0"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rPr>
              <a:t>屋团队共有两名团队成员，都是本科生，跨越数字媒体技术、电子商务系两个系别，无论是在盈利模式还是在实战水平都有专业的技术能力；指导老师一名，是教育信息技术学院数字媒体技术系副教授，从事虚拟现实、</a:t>
            </a:r>
            <a:r>
              <a:rPr lang="en-US" altLang="zh-CN" sz="1400" kern="100" dirty="0"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rPr>
              <a:t>UI</a:t>
            </a:r>
            <a:r>
              <a:rPr lang="zh-CN" altLang="en-US" sz="1400" kern="100" dirty="0"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rPr>
              <a:t>交互设计和人工智能等领域。</a:t>
            </a:r>
            <a:endParaRPr lang="zh-CN" altLang="en-US" sz="1400" kern="100" dirty="0">
              <a:latin typeface="方正硬笔楷书简体" panose="03000509000000000000" pitchFamily="65" charset="-122"/>
              <a:ea typeface="方正硬笔楷书简体" panose="03000509000000000000" pitchFamily="65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91780" y="1175722"/>
            <a:ext cx="3960440" cy="2260124"/>
            <a:chOff x="2591780" y="1175722"/>
            <a:chExt cx="3960440" cy="2260124"/>
          </a:xfrm>
        </p:grpSpPr>
        <p:sp>
          <p:nvSpPr>
            <p:cNvPr id="4" name="TextBox 3"/>
            <p:cNvSpPr txBox="1"/>
            <p:nvPr/>
          </p:nvSpPr>
          <p:spPr>
            <a:xfrm>
              <a:off x="2591780" y="2327850"/>
              <a:ext cx="39604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项目</a:t>
              </a:r>
              <a:r>
                <a:rPr lang="zh-CN" altLang="en-US" sz="6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简介</a:t>
              </a:r>
              <a:endParaRPr lang="zh-CN" altLang="en-US" sz="6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067" y="1175722"/>
              <a:ext cx="1197866" cy="11978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000" y="360000"/>
            <a:ext cx="3636197" cy="646331"/>
            <a:chOff x="2609683" y="1143308"/>
            <a:chExt cx="3636197" cy="646331"/>
          </a:xfrm>
        </p:grpSpPr>
        <p:pic>
          <p:nvPicPr>
            <p:cNvPr id="8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491880" y="1143308"/>
              <a:ext cx="275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prstClr val="black"/>
                  </a:solidFill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项目</a:t>
              </a:r>
              <a:r>
                <a:rPr lang="zh-CN" altLang="en-US" sz="3600" b="1" dirty="0">
                  <a:solidFill>
                    <a:prstClr val="black"/>
                  </a:solidFill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主旨</a:t>
              </a:r>
              <a:endParaRPr lang="zh-CN" altLang="en-US" sz="3600" b="1" dirty="0">
                <a:solidFill>
                  <a:prstClr val="black"/>
                </a:solidFill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00" y="3826800"/>
            <a:ext cx="1197866" cy="119786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95636" y="1275606"/>
            <a:ext cx="6552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200000"/>
              </a:lnSpc>
            </a:pPr>
            <a:r>
              <a:rPr lang="zh-CN" altLang="en-US" kern="100" dirty="0" smtClean="0">
                <a:solidFill>
                  <a:prstClr val="black"/>
                </a:solidFill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rPr>
              <a:t>为了</a:t>
            </a:r>
            <a:r>
              <a:rPr lang="zh-CN" altLang="en-US" kern="100" dirty="0">
                <a:solidFill>
                  <a:prstClr val="black"/>
                </a:solidFill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rPr>
              <a:t>服务学校、服务同学，我们团队正在做一个创新创业项目</a:t>
            </a:r>
            <a:r>
              <a:rPr lang="en-US" altLang="zh-CN" kern="100" dirty="0">
                <a:solidFill>
                  <a:prstClr val="black"/>
                </a:solidFill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rPr>
              <a:t>——“</a:t>
            </a:r>
            <a:r>
              <a:rPr lang="zh-CN" altLang="en-US" kern="100" dirty="0">
                <a:solidFill>
                  <a:prstClr val="black"/>
                </a:solidFill>
                <a:latin typeface="方正硬笔楷书简体" panose="03000509000000000000" pitchFamily="65" charset="-122"/>
                <a:ea typeface="方正硬笔楷书简体" panose="03000509000000000000" pitchFamily="65" charset="-122"/>
                <a:cs typeface="Times New Roman" panose="02020603050405020304" pitchFamily="18" charset="0"/>
              </a:rPr>
              <a:t>书中”校园微共享图书，此网站是为了让同学们更好的了解我们项目的产品和服务。我们的主题可用四个关键词来概括：华师、学子、共享、图书。体现出华师浓浓的书香底蕴，充分提高华师学子的学习热情，营造校园浓郁的读书氛围。</a:t>
            </a:r>
            <a:endParaRPr lang="zh-CN" altLang="en-US" kern="100" dirty="0">
              <a:solidFill>
                <a:prstClr val="black"/>
              </a:solidFill>
              <a:latin typeface="方正硬笔楷书简体" panose="03000509000000000000" pitchFamily="65" charset="-122"/>
              <a:ea typeface="方正硬笔楷书简体" panose="03000509000000000000" pitchFamily="65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91780" y="1175722"/>
            <a:ext cx="3960440" cy="2260124"/>
            <a:chOff x="2591780" y="1175722"/>
            <a:chExt cx="3960440" cy="2260124"/>
          </a:xfrm>
        </p:grpSpPr>
        <p:sp>
          <p:nvSpPr>
            <p:cNvPr id="4" name="TextBox 3"/>
            <p:cNvSpPr txBox="1"/>
            <p:nvPr/>
          </p:nvSpPr>
          <p:spPr>
            <a:xfrm>
              <a:off x="2591780" y="2327850"/>
              <a:ext cx="39604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网页</a:t>
              </a:r>
              <a:r>
                <a:rPr lang="zh-CN" altLang="en-US" sz="6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简介</a:t>
              </a:r>
              <a:endParaRPr lang="zh-CN" altLang="en-US" sz="6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067" y="1175722"/>
              <a:ext cx="1197866" cy="11978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536902" y="1880108"/>
            <a:ext cx="2070197" cy="646331"/>
            <a:chOff x="2609683" y="1880262"/>
            <a:chExt cx="2070197" cy="646331"/>
          </a:xfrm>
        </p:grpSpPr>
        <p:pic>
          <p:nvPicPr>
            <p:cNvPr id="15" name="Picture 5" descr="C:\Users\Administrator\Desktop\web开发\ft5_30_fitness\ft5_30_fitness\images\ico-2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936513"/>
              <a:ext cx="539863" cy="53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491880" y="1880262"/>
              <a:ext cx="118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学子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527950" y="2617062"/>
            <a:ext cx="2088100" cy="646331"/>
            <a:chOff x="2591780" y="2617216"/>
            <a:chExt cx="2088100" cy="646331"/>
          </a:xfrm>
        </p:grpSpPr>
        <p:pic>
          <p:nvPicPr>
            <p:cNvPr id="18" name="Picture 3" descr="C:\Users\Administrator\Desktop\web开发\ft5_30_fitness\ft5_30_fitness\images\ico-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780" y="2673559"/>
              <a:ext cx="539863" cy="53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91880" y="2617216"/>
              <a:ext cx="118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共享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536902" y="1143154"/>
            <a:ext cx="2070197" cy="646331"/>
            <a:chOff x="2609683" y="1143308"/>
            <a:chExt cx="2070197" cy="646331"/>
          </a:xfrm>
        </p:grpSpPr>
        <p:pic>
          <p:nvPicPr>
            <p:cNvPr id="21" name="Picture 4" descr="C:\Users\Administrator\Desktop\web开发\ft5_30_fitness\ft5_30_fitness\images\ico-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83" y="1222419"/>
              <a:ext cx="539863" cy="4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491880" y="1143308"/>
              <a:ext cx="118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华师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36902" y="3354016"/>
            <a:ext cx="2070197" cy="646331"/>
            <a:chOff x="2609683" y="3354170"/>
            <a:chExt cx="2070197" cy="646331"/>
          </a:xfrm>
        </p:grpSpPr>
        <p:pic>
          <p:nvPicPr>
            <p:cNvPr id="24" name="Picture 2" descr="C:\Users\Administrator\Desktop\web开发\ft5_30_fitness\ft5_30_fitness\images\ico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09683" y="3407404"/>
              <a:ext cx="539863" cy="539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91880" y="3354170"/>
              <a:ext cx="118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图书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91580" y="580307"/>
            <a:ext cx="7560840" cy="3982886"/>
            <a:chOff x="755576" y="474292"/>
            <a:chExt cx="7560840" cy="3982886"/>
          </a:xfrm>
        </p:grpSpPr>
        <p:sp>
          <p:nvSpPr>
            <p:cNvPr id="26" name="TextBox 25"/>
            <p:cNvSpPr txBox="1"/>
            <p:nvPr/>
          </p:nvSpPr>
          <p:spPr>
            <a:xfrm>
              <a:off x="755576" y="2472077"/>
              <a:ext cx="118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书中</a:t>
              </a:r>
              <a:endParaRPr lang="zh-CN" altLang="en-US" sz="36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sp>
          <p:nvSpPr>
            <p:cNvPr id="2" name="左大括号 1"/>
            <p:cNvSpPr/>
            <p:nvPr/>
          </p:nvSpPr>
          <p:spPr>
            <a:xfrm>
              <a:off x="1943576" y="1425694"/>
              <a:ext cx="252160" cy="2739096"/>
            </a:xfrm>
            <a:prstGeom prst="leftBrace">
              <a:avLst/>
            </a:prstGeom>
            <a:noFill/>
            <a:ln w="28575">
              <a:solidFill>
                <a:srgbClr val="1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5736" y="1157067"/>
              <a:ext cx="118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首页</a:t>
              </a:r>
              <a:endParaRPr lang="zh-CN" altLang="en-US" sz="32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95736" y="2778822"/>
              <a:ext cx="21187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书中市场</a:t>
              </a:r>
              <a:endParaRPr lang="zh-CN" altLang="en-US" sz="32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95736" y="3872403"/>
              <a:ext cx="118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登录</a:t>
              </a:r>
              <a:endParaRPr lang="zh-CN" altLang="en-US" sz="32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247342" y="474292"/>
              <a:ext cx="4069074" cy="1950324"/>
              <a:chOff x="4572000" y="195486"/>
              <a:chExt cx="4069074" cy="1950324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572000" y="195486"/>
                <a:ext cx="14047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◎主页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572000" y="671187"/>
                <a:ext cx="14767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◎借书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72000" y="1146888"/>
                <a:ext cx="2124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◎书中公益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72000" y="1622590"/>
                <a:ext cx="2124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◎卖书</a:t>
                </a:r>
                <a:r>
                  <a:rPr lang="en-US" altLang="zh-CN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/</a:t>
                </a:r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捐书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440016" y="195486"/>
                <a:ext cx="20570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◎书中好书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440016" y="671187"/>
                <a:ext cx="21290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◎书中市场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440016" y="1146888"/>
                <a:ext cx="20570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◎通知公告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440016" y="1622590"/>
                <a:ext cx="22010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◎联系我们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247342" y="2571749"/>
              <a:ext cx="4069074" cy="998921"/>
              <a:chOff x="4823406" y="2424616"/>
              <a:chExt cx="4069074" cy="998921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823406" y="2424616"/>
                <a:ext cx="14047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◎主页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823406" y="2900317"/>
                <a:ext cx="19808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◎书中市场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691422" y="2424616"/>
                <a:ext cx="20570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◎联系我们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691422" y="2900317"/>
                <a:ext cx="22010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◎注册</a:t>
                </a:r>
                <a:r>
                  <a:rPr lang="en-US" altLang="zh-CN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/</a:t>
                </a:r>
                <a:r>
                  <a:rPr lang="zh-CN" altLang="en-US" sz="2800" b="1" dirty="0" smtClean="0"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登录</a:t>
                </a:r>
                <a:endParaRPr lang="zh-CN" altLang="en-US" sz="2800" b="1" dirty="0">
                  <a:latin typeface="方正硬笔楷书简体" panose="03000509000000000000" pitchFamily="65" charset="-122"/>
                  <a:ea typeface="方正硬笔楷书简体" panose="03000509000000000000" pitchFamily="65" charset="-122"/>
                </a:endParaRPr>
              </a:p>
            </p:txBody>
          </p:sp>
        </p:grpSp>
        <p:sp>
          <p:nvSpPr>
            <p:cNvPr id="44" name="左大括号 43"/>
            <p:cNvSpPr/>
            <p:nvPr/>
          </p:nvSpPr>
          <p:spPr>
            <a:xfrm>
              <a:off x="3968768" y="717723"/>
              <a:ext cx="252160" cy="1463463"/>
            </a:xfrm>
            <a:prstGeom prst="leftBrace">
              <a:avLst/>
            </a:prstGeom>
            <a:noFill/>
            <a:ln w="28575">
              <a:solidFill>
                <a:srgbClr val="1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左大括号 44"/>
            <p:cNvSpPr/>
            <p:nvPr/>
          </p:nvSpPr>
          <p:spPr>
            <a:xfrm>
              <a:off x="3968768" y="2801239"/>
              <a:ext cx="252160" cy="539940"/>
            </a:xfrm>
            <a:prstGeom prst="leftBrace">
              <a:avLst/>
            </a:prstGeom>
            <a:noFill/>
            <a:ln w="28575">
              <a:solidFill>
                <a:srgbClr val="1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00" y="3826800"/>
            <a:ext cx="1197866" cy="1197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91780" y="1175722"/>
            <a:ext cx="3960440" cy="2260124"/>
            <a:chOff x="2591780" y="1175722"/>
            <a:chExt cx="3960440" cy="2260124"/>
          </a:xfrm>
        </p:grpSpPr>
        <p:sp>
          <p:nvSpPr>
            <p:cNvPr id="4" name="TextBox 3"/>
            <p:cNvSpPr txBox="1"/>
            <p:nvPr/>
          </p:nvSpPr>
          <p:spPr>
            <a:xfrm>
              <a:off x="2591780" y="2327850"/>
              <a:ext cx="39604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 smtClean="0">
                  <a:solidFill>
                    <a:prstClr val="black"/>
                  </a:solidFill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首页界面</a:t>
              </a:r>
              <a:endParaRPr lang="zh-CN" altLang="en-US" sz="6600" b="1" dirty="0">
                <a:solidFill>
                  <a:prstClr val="black"/>
                </a:solidFill>
                <a:latin typeface="方正硬笔楷书简体" panose="03000509000000000000" pitchFamily="65" charset="-122"/>
                <a:ea typeface="方正硬笔楷书简体" panose="03000509000000000000" pitchFamily="65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067" y="1175722"/>
              <a:ext cx="1197866" cy="11978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WPS 演示</Application>
  <PresentationFormat>全屏显示(16:9)</PresentationFormat>
  <Paragraphs>125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方正硬笔楷书简体</vt:lpstr>
      <vt:lpstr>Times New Roman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熊莎莎</cp:lastModifiedBy>
  <cp:revision>29</cp:revision>
  <dcterms:created xsi:type="dcterms:W3CDTF">2017-11-09T10:18:00Z</dcterms:created>
  <dcterms:modified xsi:type="dcterms:W3CDTF">2017-11-09T16:36:44Z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